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3" r:id="rId3"/>
    <p:sldId id="258" r:id="rId4"/>
    <p:sldId id="259" r:id="rId5"/>
    <p:sldId id="275" r:id="rId6"/>
    <p:sldId id="276" r:id="rId7"/>
    <p:sldId id="277" r:id="rId8"/>
    <p:sldId id="278" r:id="rId9"/>
    <p:sldId id="280" r:id="rId10"/>
    <p:sldId id="272" r:id="rId11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ējs stils 2 - izcēlum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Vidējs stils 2 - izcēlum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Vidējs stils 2 - izcēlum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Vidējs stils 1 - izcēlum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5" autoAdjust="0"/>
    <p:restoredTop sz="94686" autoAdjust="0"/>
  </p:normalViewPr>
  <p:slideViewPr>
    <p:cSldViewPr>
      <p:cViewPr varScale="1">
        <p:scale>
          <a:sx n="58" d="100"/>
          <a:sy n="58" d="100"/>
        </p:scale>
        <p:origin x="-1404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013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501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Times New Roman" pitchFamily="16" charset="0"/>
              <a:buNone/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50587" y="0"/>
            <a:ext cx="29455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Times New Roman" pitchFamily="16" charset="0"/>
              <a:buNone/>
              <a:defRPr sz="1200"/>
            </a:lvl1pPr>
          </a:lstStyle>
          <a:p>
            <a:pPr>
              <a:defRPr/>
            </a:pPr>
            <a:fld id="{4218EED9-DCA6-4511-B735-C795946CB876}" type="datetimeFigureOut">
              <a:rPr lang="lv-LV"/>
              <a:pPr>
                <a:defRPr/>
              </a:pPr>
              <a:t>2012.09.06.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5501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Times New Roman" pitchFamily="16" charset="0"/>
              <a:buNone/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50587" y="9429750"/>
            <a:ext cx="29455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Times New Roman" pitchFamily="16" charset="0"/>
              <a:buNone/>
              <a:defRPr sz="1200"/>
            </a:lvl1pPr>
          </a:lstStyle>
          <a:p>
            <a:pPr>
              <a:defRPr/>
            </a:pPr>
            <a:fld id="{FB6C4ADB-BE83-4046-A4F7-A8FD3B7FA538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97675" cy="992822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lv-LV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47088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lv-LV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50587" y="0"/>
            <a:ext cx="2947088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lv-LV"/>
          </a:p>
        </p:txBody>
      </p:sp>
      <p:sp>
        <p:nvSpPr>
          <p:cNvPr id="1126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1197" y="4716464"/>
            <a:ext cx="5435281" cy="4465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lv-LV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9429750"/>
            <a:ext cx="2947088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lv-LV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50587" y="9429750"/>
            <a:ext cx="2945500" cy="495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800" tIns="45720" rIns="91800" bIns="45720" numCol="1" anchor="b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28334FCF-B6C4-41DE-BD7D-D4C83B474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8B7DC0B-88D3-45B3-A5F0-0E4312C33C39}" type="slidenum">
              <a:rPr lang="en-US" smtClean="0"/>
              <a:pPr>
                <a:buFont typeface="Times New Roman" pitchFamily="18" charset="0"/>
                <a:buNone/>
              </a:pPr>
              <a:t>1</a:t>
            </a:fld>
            <a:endParaRPr lang="en-US" smtClean="0"/>
          </a:p>
        </p:txBody>
      </p:sp>
      <p:sp>
        <p:nvSpPr>
          <p:cNvPr id="12291" name="Text Box 1"/>
          <p:cNvSpPr txBox="1">
            <a:spLocks noChangeArrowheads="1"/>
          </p:cNvSpPr>
          <p:nvPr/>
        </p:nvSpPr>
        <p:spPr bwMode="auto">
          <a:xfrm>
            <a:off x="3850587" y="9429750"/>
            <a:ext cx="2947088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rIns="91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F53B3D2-C383-406E-89F2-F3A8633A3A7B}" type="slidenum">
              <a:rPr lang="en-US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917790" y="744539"/>
            <a:ext cx="4963684" cy="3722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/>
          </p:nvPr>
        </p:nvSpPr>
        <p:spPr>
          <a:xfrm>
            <a:off x="681197" y="4716463"/>
            <a:ext cx="5436869" cy="4559300"/>
          </a:xfrm>
          <a:noFill/>
          <a:ln/>
        </p:spPr>
        <p:txBody>
          <a:bodyPr wrap="none" anchor="ctr"/>
          <a:lstStyle/>
          <a:p>
            <a:endParaRPr lang="lv-LV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3421EA37-58A1-4CF4-A988-12DEB988C97A}" type="slidenum">
              <a:rPr lang="en-US" smtClean="0"/>
              <a:pPr>
                <a:buFont typeface="Times New Roman" pitchFamily="18" charset="0"/>
                <a:buNone/>
              </a:pPr>
              <a:t>3</a:t>
            </a:fld>
            <a:endParaRPr lang="en-US" smtClean="0"/>
          </a:p>
        </p:txBody>
      </p:sp>
      <p:sp>
        <p:nvSpPr>
          <p:cNvPr id="1331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197" y="4716463"/>
            <a:ext cx="5436869" cy="4468812"/>
          </a:xfrm>
          <a:noFill/>
          <a:ln/>
        </p:spPr>
        <p:txBody>
          <a:bodyPr wrap="none" anchor="ctr"/>
          <a:lstStyle/>
          <a:p>
            <a:endParaRPr lang="lv-LV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95D2703-D68D-43CF-8139-F90442111E29}" type="slidenum">
              <a:rPr lang="en-US" smtClean="0"/>
              <a:pPr>
                <a:buFont typeface="Times New Roman" pitchFamily="18" charset="0"/>
                <a:buNone/>
              </a:pPr>
              <a:t>4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197" y="4716463"/>
            <a:ext cx="5436869" cy="4559300"/>
          </a:xfrm>
          <a:noFill/>
          <a:ln/>
        </p:spPr>
        <p:txBody>
          <a:bodyPr wrap="none" anchor="ctr"/>
          <a:lstStyle/>
          <a:p>
            <a:endParaRPr lang="lv-LV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95D2703-D68D-43CF-8139-F90442111E29}" type="slidenum">
              <a:rPr lang="en-US" smtClean="0"/>
              <a:pPr>
                <a:buFont typeface="Times New Roman" pitchFamily="18" charset="0"/>
                <a:buNone/>
              </a:pPr>
              <a:t>5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197" y="4716463"/>
            <a:ext cx="5436869" cy="4559300"/>
          </a:xfrm>
          <a:noFill/>
          <a:ln/>
        </p:spPr>
        <p:txBody>
          <a:bodyPr wrap="none" anchor="ctr"/>
          <a:lstStyle/>
          <a:p>
            <a:endParaRPr lang="lv-LV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95D2703-D68D-43CF-8139-F90442111E29}" type="slidenum">
              <a:rPr lang="en-US" smtClean="0"/>
              <a:pPr>
                <a:buFont typeface="Times New Roman" pitchFamily="18" charset="0"/>
                <a:buNone/>
              </a:pPr>
              <a:t>6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197" y="4716463"/>
            <a:ext cx="5436869" cy="4559300"/>
          </a:xfrm>
          <a:noFill/>
          <a:ln/>
        </p:spPr>
        <p:txBody>
          <a:bodyPr wrap="none" anchor="ctr"/>
          <a:lstStyle/>
          <a:p>
            <a:endParaRPr lang="lv-LV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95D2703-D68D-43CF-8139-F90442111E29}" type="slidenum">
              <a:rPr lang="en-US" smtClean="0"/>
              <a:pPr>
                <a:buFont typeface="Times New Roman" pitchFamily="18" charset="0"/>
                <a:buNone/>
              </a:pPr>
              <a:t>7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197" y="4716463"/>
            <a:ext cx="5436869" cy="4559300"/>
          </a:xfrm>
          <a:noFill/>
          <a:ln/>
        </p:spPr>
        <p:txBody>
          <a:bodyPr wrap="none" anchor="ctr"/>
          <a:lstStyle/>
          <a:p>
            <a:endParaRPr lang="lv-LV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D95D2703-D68D-43CF-8139-F90442111E29}" type="slidenum">
              <a:rPr lang="en-US" smtClean="0"/>
              <a:pPr>
                <a:buFont typeface="Times New Roman" pitchFamily="18" charset="0"/>
                <a:buNone/>
              </a:pPr>
              <a:t>8</a:t>
            </a:fld>
            <a:endParaRPr lang="en-US" smtClean="0"/>
          </a:p>
        </p:txBody>
      </p:sp>
      <p:sp>
        <p:nvSpPr>
          <p:cNvPr id="143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4113" cy="3722687"/>
          </a:xfrm>
          <a:solidFill>
            <a:srgbClr val="FFFFFF"/>
          </a:solidFill>
          <a:ln/>
        </p:spPr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1197" y="4716463"/>
            <a:ext cx="5436869" cy="4559300"/>
          </a:xfrm>
          <a:noFill/>
          <a:ln/>
        </p:spPr>
        <p:txBody>
          <a:bodyPr wrap="none" anchor="ctr"/>
          <a:lstStyle/>
          <a:p>
            <a:endParaRPr lang="lv-LV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fld id="{63C8A194-A939-4E27-AC4F-40BDFA0B95AC}" type="slidenum">
              <a:rPr lang="en-US" smtClean="0"/>
              <a:pPr>
                <a:buFont typeface="Times New Roman" pitchFamily="18" charset="0"/>
                <a:buNone/>
              </a:pPr>
              <a:t>10</a:t>
            </a:fld>
            <a:endParaRPr lang="en-US" smtClean="0"/>
          </a:p>
        </p:txBody>
      </p:sp>
      <p:sp>
        <p:nvSpPr>
          <p:cNvPr id="19459" name="Text Box 1"/>
          <p:cNvSpPr txBox="1">
            <a:spLocks noChangeArrowheads="1"/>
          </p:cNvSpPr>
          <p:nvPr/>
        </p:nvSpPr>
        <p:spPr bwMode="auto">
          <a:xfrm>
            <a:off x="3850587" y="9429750"/>
            <a:ext cx="2947088" cy="4968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1800" rIns="91800" anchor="b"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FEC414C3-A767-40CC-AC24-A3FE8C7A99D3}" type="slidenum">
              <a:rPr lang="en-US" sz="1200">
                <a:solidFill>
                  <a:srgbClr val="000000"/>
                </a:solidFill>
              </a:rPr>
              <a:pPr algn="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10</a:t>
            </a:fld>
            <a:endParaRPr lang="en-US" sz="1200">
              <a:solidFill>
                <a:srgbClr val="000000"/>
              </a:solidFill>
            </a:endParaRPr>
          </a:p>
        </p:txBody>
      </p: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917790" y="744539"/>
            <a:ext cx="4963684" cy="37226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lv-LV"/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/>
          </p:nvPr>
        </p:nvSpPr>
        <p:spPr>
          <a:xfrm>
            <a:off x="681197" y="4716463"/>
            <a:ext cx="5436869" cy="4559300"/>
          </a:xfrm>
          <a:noFill/>
          <a:ln/>
        </p:spPr>
        <p:txBody>
          <a:bodyPr wrap="none" anchor="ctr"/>
          <a:lstStyle/>
          <a:p>
            <a:endParaRPr lang="lv-LV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v-LV" smtClean="0"/>
              <a:t>Noklikšķiniet, lai rediģētu šablona apakšvirsraksta stilu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59D833-62B5-40E5-8A4A-A40D33899203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BEB1B-22EF-49DE-BA34-F4783ACAA8E1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5813" cy="5849937"/>
          </a:xfrm>
        </p:spPr>
        <p:txBody>
          <a:bodyPr vert="eaVert"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49937"/>
          </a:xfrm>
        </p:spPr>
        <p:txBody>
          <a:bodyPr vert="eaVert"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22F20B-A666-4941-9008-6BDC99C4EEDE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887A8-7033-477C-9543-EE4D51FF11E9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61C0A-C14F-453A-91F3-718738FE0464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828C2-222F-414F-AED6-E978098D038B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5" name="Teksta vietturi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A10712-08ED-471F-BBC6-AD59BEF68B3D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F2065-57C6-4F82-B19A-8A3C3BA088A2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55AFA-C59B-4616-AE73-38EE78445735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Satura vietturi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  <a:p>
            <a:pPr lvl="1"/>
            <a:r>
              <a:rPr lang="lv-LV" smtClean="0"/>
              <a:t>Otrais līmenis</a:t>
            </a:r>
          </a:p>
          <a:p>
            <a:pPr lvl="2"/>
            <a:r>
              <a:rPr lang="lv-LV" smtClean="0"/>
              <a:t>Trešais līmenis</a:t>
            </a:r>
          </a:p>
          <a:p>
            <a:pPr lvl="3"/>
            <a:r>
              <a:rPr lang="lv-LV" smtClean="0"/>
              <a:t>Ceturtais līmenis</a:t>
            </a:r>
          </a:p>
          <a:p>
            <a:pPr lvl="4"/>
            <a:r>
              <a:rPr lang="lv-LV" smtClean="0"/>
              <a:t>Piektais līmenis</a:t>
            </a:r>
            <a:endParaRPr lang="lv-LV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1010EE-D42E-4543-AFA4-E3ABD47D2AA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v-LV" smtClean="0"/>
              <a:t>Rediģēt šablona virsraksta stilu</a:t>
            </a:r>
            <a:endParaRPr lang="lv-LV"/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v-LV" noProof="0" smtClean="0"/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v-LV" smtClean="0"/>
              <a:t>Noklikšķiniet, lai rediģētu šablona teksta stilus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3FECD-413D-44F5-89B9-D6FA2655C226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lv-LV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r>
              <a:rPr lang="lv-LV"/>
              <a:t>Jūrmala, RI, EE + LV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6CADB399-D2B1-4686-BECC-3365BB90975F}" type="slidenum">
              <a:rPr lang="lv-LV"/>
              <a:pPr>
                <a:defRPr/>
              </a:pPr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Box 1"/>
          <p:cNvSpPr txBox="1">
            <a:spLocks noChangeArrowheads="1"/>
          </p:cNvSpPr>
          <p:nvPr/>
        </p:nvSpPr>
        <p:spPr bwMode="auto">
          <a:xfrm>
            <a:off x="2843213" y="1844675"/>
            <a:ext cx="43926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lv-LV" sz="3200"/>
              <a:t>Paldies par uzmanību!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lv-LV" sz="3600" b="1" dirty="0" smtClean="0">
                <a:cs typeface="Arial" charset="0"/>
              </a:rPr>
              <a:t>Sabiedrības saliedēšanas pasākumu īstenošana </a:t>
            </a:r>
            <a:br>
              <a:rPr lang="lv-LV" sz="3600" b="1" dirty="0" smtClean="0">
                <a:cs typeface="Arial" charset="0"/>
              </a:rPr>
            </a:br>
            <a:r>
              <a:rPr lang="lv-LV" sz="3600" b="1" dirty="0" smtClean="0">
                <a:cs typeface="Arial" charset="0"/>
              </a:rPr>
              <a:t>2012. un 2013.gadā</a:t>
            </a: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>
          <a:xfrm>
            <a:off x="1763688" y="4149080"/>
            <a:ext cx="6400800" cy="838200"/>
          </a:xfrm>
        </p:spPr>
        <p:txBody>
          <a:bodyPr rtlCol="0">
            <a:normAutofit fontScale="92500" lnSpcReduction="2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1500" dirty="0" smtClean="0">
                <a:solidFill>
                  <a:schemeClr val="tx1"/>
                </a:solidFill>
                <a:cs typeface="Arial" pitchFamily="34" charset="0"/>
              </a:rPr>
              <a:t>Ruta Klimkāne,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1500" dirty="0" smtClean="0">
                <a:solidFill>
                  <a:schemeClr val="tx1"/>
                </a:solidFill>
                <a:cs typeface="Arial" pitchFamily="34" charset="0"/>
              </a:rPr>
              <a:t>Kultūras ministrijas 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lv-LV" sz="1500" dirty="0" smtClean="0">
                <a:solidFill>
                  <a:schemeClr val="tx1"/>
                </a:solidFill>
                <a:cs typeface="Arial" pitchFamily="34" charset="0"/>
              </a:rPr>
              <a:t>Sabiedrības integrācijas departamenta direktore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lv-LV" sz="2000" dirty="0"/>
          </a:p>
        </p:txBody>
      </p:sp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1979613" y="5445125"/>
            <a:ext cx="51847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</a:pPr>
            <a:r>
              <a:rPr lang="lv-LV" dirty="0">
                <a:solidFill>
                  <a:schemeClr val="tx1"/>
                </a:solidFill>
              </a:rPr>
              <a:t>Rīga, 2012.gada </a:t>
            </a:r>
            <a:r>
              <a:rPr lang="lv-LV" dirty="0" smtClean="0">
                <a:solidFill>
                  <a:schemeClr val="tx1"/>
                </a:solidFill>
              </a:rPr>
              <a:t>5.septembris</a:t>
            </a:r>
            <a:endParaRPr lang="lv-LV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548680"/>
            <a:ext cx="8229600" cy="1368152"/>
          </a:xfrm>
        </p:spPr>
        <p:txBody>
          <a:bodyPr/>
          <a:lstStyle/>
          <a:p>
            <a:pPr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lv-LV" sz="2800" b="1" dirty="0" smtClean="0"/>
              <a:t>Līdzekļi neparedzētiem gadījumiem</a:t>
            </a:r>
            <a:br>
              <a:rPr lang="lv-LV" sz="2800" b="1" dirty="0" smtClean="0"/>
            </a:br>
            <a:r>
              <a:rPr lang="lv-LV" sz="2000" dirty="0" smtClean="0"/>
              <a:t>Ministru kabineta 2012.gada 29.maija sēdes (prot. Nr.30, 41.</a:t>
            </a:r>
            <a:r>
              <a:rPr lang="lv-LV" sz="2000" dirty="0" smtClean="0">
                <a:latin typeface="Sylfaen"/>
              </a:rPr>
              <a:t>§) </a:t>
            </a:r>
            <a:r>
              <a:rPr lang="lv-LV" sz="2000" dirty="0" smtClean="0"/>
              <a:t>lēmums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55576" y="2132856"/>
            <a:ext cx="8002588" cy="3600400"/>
          </a:xfrm>
        </p:spPr>
        <p:txBody>
          <a:bodyPr/>
          <a:lstStyle/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lv-LV" sz="2400" dirty="0" smtClean="0"/>
              <a:t>Iekļaut Informatīvajā ziņojumā “Par sabiedrības saliedēšanu, nacionālās identitātes un valsts valodas pozīcijas stiprināšanu” 3.pielikumā minētos pasākumus Pamatnostādņu īstenošanas Rīcības plānā.</a:t>
            </a:r>
          </a:p>
          <a:p>
            <a:pPr marL="341313" indent="-341313">
              <a:buFont typeface="Arial" charset="0"/>
              <a:buChar char="•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lv-LV" sz="2400" dirty="0" smtClean="0"/>
              <a:t>Atbalstīt līdzekļu piešķiršanu 203 500 latu apmērā 2012.gadā no valsts budžeta programmas “Līdzekļi neparedzētiem gadījumiem”, t.sk. Kultūras ministrijai – 3 pasākumiem, Sabiedrības integrācijas fondam – 2 pasākumiem.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11163" y="620689"/>
            <a:ext cx="8229600" cy="100811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lv-LV" sz="3600" b="1" dirty="0" smtClean="0">
                <a:solidFill>
                  <a:srgbClr val="000000"/>
                </a:solidFill>
                <a:cs typeface="Arial Unicode MS" charset="0"/>
              </a:rPr>
              <a:t>Atbalstītie pasākumi (I)</a:t>
            </a:r>
            <a:endParaRPr lang="lv-LV" sz="3600" b="1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39750" y="1844825"/>
            <a:ext cx="8229600" cy="396044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400" dirty="0">
                <a:solidFill>
                  <a:srgbClr val="000000"/>
                </a:solidFill>
                <a:cs typeface="Arial Unicode MS" charset="0"/>
              </a:rPr>
              <a:t>	</a:t>
            </a:r>
            <a:r>
              <a:rPr lang="lv-LV" sz="2400" dirty="0" smtClean="0">
                <a:solidFill>
                  <a:srgbClr val="000000"/>
                </a:solidFill>
                <a:cs typeface="Arial Unicode MS" charset="0"/>
              </a:rPr>
              <a:t>Kultūras ministrijai – līdz 99 000 latu apmērā, lai īstenotu pasākumus:</a:t>
            </a:r>
          </a:p>
          <a:p>
            <a:pPr marL="1084263" lvl="1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000" dirty="0" smtClean="0">
                <a:solidFill>
                  <a:schemeClr val="tx1"/>
                </a:solidFill>
              </a:rPr>
              <a:t>Lasīšanas veicināšanas programma „Bērnu un jauniešu žūrija” Latvijas pašvaldību publiskajās bibliotēkās, diasporā un mazākumtautību skolās” – līdz 50 000 latu Latvijas Nacionālajai bibliotēkai,</a:t>
            </a:r>
          </a:p>
          <a:p>
            <a:pPr marL="1084263" lvl="1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000" dirty="0" smtClean="0">
                <a:solidFill>
                  <a:schemeClr val="tx1"/>
                </a:solidFill>
              </a:rPr>
              <a:t>„Atbalsts diasporas latviešu dalībai XXV Vispārējo latviešu Dziesmu un XV Deju svētkos” – līdz 27 000 latu Kultūrizglītības un nemateriālā mantojuma centram,</a:t>
            </a:r>
          </a:p>
          <a:p>
            <a:pPr marL="1084263" lvl="1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000" dirty="0" smtClean="0">
                <a:solidFill>
                  <a:schemeClr val="tx1"/>
                </a:solidFill>
              </a:rPr>
              <a:t>„Kultūras programma Latgalē” – līdz 22 000 latu Valsts Kultūrkapitāla fondam.</a:t>
            </a:r>
          </a:p>
          <a:p>
            <a:pPr marL="341313" indent="-341313">
              <a:spcBef>
                <a:spcPts val="700"/>
              </a:spcBef>
              <a:buClrTx/>
              <a:buSz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lv-LV" sz="28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1913" y="433388"/>
            <a:ext cx="9082087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lv-LV" sz="2400" i="1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411163" y="620689"/>
            <a:ext cx="8229600" cy="1152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lv-LV" sz="3600" b="1" dirty="0" smtClean="0">
                <a:solidFill>
                  <a:srgbClr val="000000"/>
                </a:solidFill>
                <a:cs typeface="Arial Unicode MS" charset="0"/>
              </a:rPr>
              <a:t>Atbalstītie pasākumi (II)</a:t>
            </a:r>
            <a:endParaRPr lang="lv-LV" sz="3600" b="1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39750" y="2132855"/>
            <a:ext cx="8229600" cy="3672409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400" dirty="0">
                <a:solidFill>
                  <a:srgbClr val="000000"/>
                </a:solidFill>
                <a:cs typeface="Arial Unicode MS" charset="0"/>
              </a:rPr>
              <a:t>	</a:t>
            </a:r>
            <a:r>
              <a:rPr lang="lv-LV" sz="2400" dirty="0" smtClean="0">
                <a:solidFill>
                  <a:srgbClr val="000000"/>
                </a:solidFill>
                <a:cs typeface="Arial Unicode MS" charset="0"/>
              </a:rPr>
              <a:t>Sabiedrības integrācijas fondam - </a:t>
            </a:r>
            <a:r>
              <a:rPr lang="lv-LV" sz="2400" dirty="0" smtClean="0">
                <a:solidFill>
                  <a:schemeClr val="tx1"/>
                </a:solidFill>
              </a:rPr>
              <a:t>līdz 104 500 latu apmērā, lai īstenotu pasākumu „Latvijas NVO fonda programma sabiedrības saliedēšanai”,</a:t>
            </a:r>
            <a:r>
              <a:rPr lang="lv-LV" sz="2400" dirty="0" smtClean="0">
                <a:solidFill>
                  <a:srgbClr val="000000"/>
                </a:solidFill>
                <a:cs typeface="Arial Unicode MS" charset="0"/>
              </a:rPr>
              <a:t> tai skaitā</a:t>
            </a:r>
            <a:r>
              <a:rPr lang="lv-LV" sz="2400" dirty="0" smtClean="0">
                <a:solidFill>
                  <a:schemeClr val="tx1"/>
                </a:solidFill>
                <a:cs typeface="Arial Unicode MS" charset="0"/>
              </a:rPr>
              <a:t>:</a:t>
            </a:r>
          </a:p>
          <a:p>
            <a:pPr marL="1084263" lvl="1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000" dirty="0" smtClean="0">
                <a:solidFill>
                  <a:schemeClr val="tx1"/>
                </a:solidFill>
              </a:rPr>
              <a:t>āpusskolas pasākumu programma, lai veicinātu sadarbību starp dažādu tautību skolēniem, t.sk. starp ārzemēs dzīvojošiem latviešu bērniem,</a:t>
            </a:r>
            <a:endParaRPr lang="lv-LV" sz="2000" dirty="0" smtClean="0"/>
          </a:p>
          <a:p>
            <a:pPr marL="1084263" lvl="1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000" dirty="0" smtClean="0">
                <a:solidFill>
                  <a:schemeClr val="tx1"/>
                </a:solidFill>
              </a:rPr>
              <a:t>apmaiņas programma latviešu un mazākumtautību bērniem un jauniešiem.</a:t>
            </a:r>
          </a:p>
          <a:p>
            <a:pPr marL="341313" indent="-341313">
              <a:spcBef>
                <a:spcPts val="700"/>
              </a:spcBef>
              <a:buClrTx/>
              <a:buSz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lv-LV" sz="28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1913" y="433388"/>
            <a:ext cx="9082087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lv-LV" sz="2400" i="1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95536" y="620688"/>
            <a:ext cx="8229600" cy="151216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lv-LV" sz="2800" b="1" dirty="0" smtClean="0">
                <a:solidFill>
                  <a:srgbClr val="000000"/>
                </a:solidFill>
                <a:cs typeface="Arial Unicode MS" charset="0"/>
              </a:rPr>
              <a:t>2012.gada budžeta </a:t>
            </a:r>
            <a:r>
              <a:rPr lang="lv-LV" sz="2800" b="1" dirty="0" smtClean="0">
                <a:solidFill>
                  <a:schemeClr val="tx1"/>
                </a:solidFill>
                <a:cs typeface="Arial Unicode MS" charset="0"/>
              </a:rPr>
              <a:t>grozījumi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lv-LV" sz="2000" dirty="0" smtClean="0">
                <a:solidFill>
                  <a:schemeClr val="tx1"/>
                </a:solidFill>
              </a:rPr>
              <a:t>Ministru kabineta 2012.gada 10.jūlija sēdes (prot. Nr.39, 51.</a:t>
            </a:r>
            <a:r>
              <a:rPr lang="lv-LV" sz="2000" dirty="0" smtClean="0">
                <a:solidFill>
                  <a:schemeClr val="tx1"/>
                </a:solidFill>
                <a:latin typeface="Sylfaen"/>
              </a:rPr>
              <a:t>§) </a:t>
            </a:r>
            <a:r>
              <a:rPr lang="lv-LV" sz="2000" dirty="0" smtClean="0">
                <a:solidFill>
                  <a:schemeClr val="tx1"/>
                </a:solidFill>
              </a:rPr>
              <a:t>lēmums</a:t>
            </a:r>
            <a:endParaRPr lang="lv-LV" sz="2000" dirty="0" smtClean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39750" y="2420888"/>
            <a:ext cx="8229600" cy="338437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400" b="1" dirty="0" smtClean="0">
                <a:solidFill>
                  <a:srgbClr val="000000"/>
                </a:solidFill>
                <a:cs typeface="Arial Unicode MS" charset="0"/>
              </a:rPr>
              <a:t>Citu pasākumu finansējums</a:t>
            </a:r>
            <a:endParaRPr lang="lv-LV" sz="2400" b="1" dirty="0" smtClean="0">
              <a:solidFill>
                <a:schemeClr val="tx1"/>
              </a:solidFill>
              <a:cs typeface="Arial Unicode MS" charset="0"/>
            </a:endParaRPr>
          </a:p>
          <a:p>
            <a:pPr marL="1084263" lvl="1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400" dirty="0" smtClean="0">
                <a:solidFill>
                  <a:srgbClr val="000000"/>
                </a:solidFill>
                <a:cs typeface="Arial Unicode MS" charset="0"/>
              </a:rPr>
              <a:t>Kultūras ministrijai – </a:t>
            </a:r>
            <a:r>
              <a:rPr lang="lv-LV" sz="2400" dirty="0" smtClean="0">
                <a:solidFill>
                  <a:schemeClr val="tx1"/>
                </a:solidFill>
              </a:rPr>
              <a:t>176 200 latu apmērā, </a:t>
            </a:r>
          </a:p>
          <a:p>
            <a:pPr marL="1084263" lvl="1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400" dirty="0" smtClean="0">
                <a:solidFill>
                  <a:schemeClr val="tx1"/>
                </a:solidFill>
              </a:rPr>
              <a:t>Sabiedrības integrācijas fondam – 143 000 latu apmērā.</a:t>
            </a:r>
          </a:p>
          <a:p>
            <a:pPr marL="341313" indent="-341313">
              <a:spcBef>
                <a:spcPts val="700"/>
              </a:spcBef>
              <a:buClrTx/>
              <a:buSz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lv-LV" sz="280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61913" y="433388"/>
            <a:ext cx="9082087" cy="8255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1313" indent="-341313">
              <a:spcBef>
                <a:spcPts val="800"/>
              </a:spcBef>
              <a:buFont typeface="Arial" charset="0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lv-LV" sz="2400" i="1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95536" y="332657"/>
            <a:ext cx="8229600" cy="72008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lv-LV" sz="2400" b="1" dirty="0" smtClean="0">
                <a:solidFill>
                  <a:srgbClr val="000000"/>
                </a:solidFill>
                <a:cs typeface="Arial Unicode MS" charset="0"/>
              </a:rPr>
              <a:t>Kultūras</a:t>
            </a:r>
            <a:r>
              <a:rPr lang="lv-LV" sz="2400" dirty="0" smtClean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lv-LV" sz="2400" b="1" dirty="0" smtClean="0">
                <a:solidFill>
                  <a:srgbClr val="000000"/>
                </a:solidFill>
                <a:cs typeface="Arial Unicode MS" charset="0"/>
              </a:rPr>
              <a:t>ministrija (2012.gada budžeta grozījumi)</a:t>
            </a:r>
            <a:endParaRPr lang="lv-LV" sz="2400" b="1" dirty="0" smtClean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39750" y="980728"/>
            <a:ext cx="8229600" cy="482453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1750" dirty="0" smtClean="0">
                <a:solidFill>
                  <a:srgbClr val="000000"/>
                </a:solidFill>
                <a:cs typeface="Arial Unicode MS" charset="0"/>
              </a:rPr>
              <a:t>Raidījumi-seriāli sabiedriskajā TV un radio par Latvijas vēsturi un konstitucionālajiem pamatjautājumiem (25 200 latu).</a:t>
            </a:r>
          </a:p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1750" dirty="0" smtClean="0">
                <a:solidFill>
                  <a:schemeClr val="tx1"/>
                </a:solidFill>
                <a:cs typeface="Arial Unicode MS" charset="0"/>
              </a:rPr>
              <a:t>Latviskās kultūrtelpas „vēstnieku” (dažādas etniskas izcelsmes izcilu radošo personību un sportistu, kas jūtas piederīgas latviskajai kultūrtelpai) piesaistīšana latviskās kultūrtelpas popularizēšanai dažādās auditorijās (skolās, plašsaziņas līdzekļos u.c.) (5000 latu).</a:t>
            </a:r>
          </a:p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1750" dirty="0" smtClean="0">
                <a:solidFill>
                  <a:schemeClr val="tx1"/>
                </a:solidFill>
                <a:cs typeface="Arial Unicode MS" charset="0"/>
              </a:rPr>
              <a:t>Jaunu grāmatu un citu izdevumu iegāde publiskajām bibliotēkām (100 000 latu). </a:t>
            </a:r>
          </a:p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pt-BR" sz="1750" dirty="0" smtClean="0">
                <a:solidFill>
                  <a:schemeClr val="tx1"/>
                </a:solidFill>
                <a:cs typeface="Arial Unicode MS" charset="0"/>
              </a:rPr>
              <a:t>Latviešu kultūras pieejamība diasporas centros </a:t>
            </a:r>
            <a:r>
              <a:rPr lang="lv-LV" sz="1750" dirty="0" smtClean="0">
                <a:solidFill>
                  <a:schemeClr val="tx1"/>
                </a:solidFill>
                <a:cs typeface="Arial Unicode MS" charset="0"/>
              </a:rPr>
              <a:t>(20 000 latu).</a:t>
            </a:r>
          </a:p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1750" dirty="0" smtClean="0">
                <a:solidFill>
                  <a:schemeClr val="tx1"/>
                </a:solidFill>
                <a:cs typeface="Arial Unicode MS" charset="0"/>
              </a:rPr>
              <a:t>Programmu izstrāde un ieviešana integrētām muzeja nodarbībām, t.sk. latviešu un mazākumtautību skolām (8000 latu).</a:t>
            </a:r>
          </a:p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1750" dirty="0" smtClean="0">
                <a:solidFill>
                  <a:schemeClr val="tx1"/>
                </a:solidFill>
                <a:cs typeface="Arial Unicode MS" charset="0"/>
              </a:rPr>
              <a:t>Populārzinātnisku grāmatu sērija par Latvijas vēsturi krievu valodā (3000 latu).</a:t>
            </a:r>
          </a:p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1750" dirty="0" smtClean="0">
                <a:solidFill>
                  <a:schemeClr val="tx1"/>
                </a:solidFill>
                <a:cs typeface="Arial Unicode MS" charset="0"/>
              </a:rPr>
              <a:t>Latvijas atmiņu politikas plānošanas dokumentu izstrāde (5000 latu).</a:t>
            </a:r>
          </a:p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1750" dirty="0" smtClean="0">
                <a:solidFill>
                  <a:schemeClr val="tx1"/>
                </a:solidFill>
                <a:cs typeface="Arial Unicode MS" charset="0"/>
              </a:rPr>
              <a:t>Viegli uztveramu un ilustrētu Latvijas vēstures skaidrojumu latviešu, krievu un angļu valodā sagatavošana (10 000 latu). </a:t>
            </a:r>
          </a:p>
          <a:p>
            <a:pPr marL="341313" indent="-341313">
              <a:spcBef>
                <a:spcPts val="700"/>
              </a:spcBef>
              <a:buClrTx/>
              <a:buSzTx/>
              <a:buFontTx/>
              <a:buNone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lv-LV" sz="280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395536" y="764705"/>
            <a:ext cx="8229600" cy="10801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anchor="ctr"/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lv-LV" sz="2800" b="1" dirty="0" smtClean="0">
                <a:solidFill>
                  <a:srgbClr val="000000"/>
                </a:solidFill>
                <a:cs typeface="Arial Unicode MS" charset="0"/>
              </a:rPr>
              <a:t>Sabiedrības integrācijas fonds </a:t>
            </a:r>
            <a:r>
              <a:rPr lang="lv-LV" sz="2400" b="1" dirty="0" smtClean="0">
                <a:solidFill>
                  <a:srgbClr val="000000"/>
                </a:solidFill>
                <a:cs typeface="Arial Unicode MS" charset="0"/>
              </a:rPr>
              <a:t>(2012.gada budžeta grozījumi)</a:t>
            </a:r>
            <a:endParaRPr lang="lv-LV" sz="2400" b="1" dirty="0" smtClean="0">
              <a:solidFill>
                <a:schemeClr val="tx1"/>
              </a:solidFill>
              <a:cs typeface="Arial Unicode MS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539750" y="2276872"/>
            <a:ext cx="8229600" cy="35283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341313" indent="-341313">
              <a:spcBef>
                <a:spcPts val="700"/>
              </a:spcBef>
              <a:buFont typeface="Arial" pitchFamily="34" charset="0"/>
              <a:buChar char="•"/>
              <a:tabLst>
                <a:tab pos="34290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lv-LV" sz="2400" dirty="0" smtClean="0">
                <a:solidFill>
                  <a:srgbClr val="000000"/>
                </a:solidFill>
                <a:cs typeface="Arial Unicode MS" charset="0"/>
              </a:rPr>
              <a:t>Latviešu valodas apguves pieejamība Latgales reģionā un latviešu valodas skolotāju pieaugušajiem profesionālās kompetences pilnveide (Intensīvie latviešu valodas kursi Latgales reģionā (īpaši - Cibla, Zilupe, Ludza, Daugavpils, Dagda, Krāslava), Rīgā un citviet Latvijā, izvērtējot nepieciešamību, t.sk. valodas skolotāju pieaugušajiem profesionālā pilnveide) (143 000 latu).</a:t>
            </a:r>
            <a:endParaRPr lang="lv-LV" sz="240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ājenes vietturis 1"/>
          <p:cNvSpPr>
            <a:spLocks noGrp="1"/>
          </p:cNvSpPr>
          <p:nvPr>
            <p:ph type="ftr" idx="10"/>
          </p:nvPr>
        </p:nvSpPr>
        <p:spPr/>
        <p:txBody>
          <a:bodyPr/>
          <a:lstStyle/>
          <a:p>
            <a:pPr>
              <a:defRPr/>
            </a:pPr>
            <a:endParaRPr lang="lv-LV" dirty="0"/>
          </a:p>
        </p:txBody>
      </p:sp>
      <p:graphicFrame>
        <p:nvGraphicFramePr>
          <p:cNvPr id="3" name="Tabula 2"/>
          <p:cNvGraphicFramePr>
            <a:graphicFrameLocks noGrp="1"/>
          </p:cNvGraphicFramePr>
          <p:nvPr/>
        </p:nvGraphicFramePr>
        <p:xfrm>
          <a:off x="899590" y="1556795"/>
          <a:ext cx="7560840" cy="4121616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304258"/>
                <a:gridCol w="1368152"/>
                <a:gridCol w="1368152"/>
                <a:gridCol w="1224136"/>
                <a:gridCol w="1296142"/>
              </a:tblGrid>
              <a:tr h="432048">
                <a:tc>
                  <a:txBody>
                    <a:bodyPr/>
                    <a:lstStyle/>
                    <a:p>
                      <a:pPr algn="ctr"/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2012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2013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2014</a:t>
                      </a:r>
                      <a:endParaRPr lang="lv-L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2015</a:t>
                      </a: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lv-LV" sz="1500" dirty="0" smtClean="0"/>
                        <a:t>Aizsardzības</a:t>
                      </a:r>
                      <a:r>
                        <a:rPr lang="lv-LV" sz="1500" baseline="0" dirty="0" smtClean="0"/>
                        <a:t> ministrija</a:t>
                      </a:r>
                      <a:endParaRPr lang="lv-LV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105 267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201 585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230 566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246 579</a:t>
                      </a:r>
                      <a:endParaRPr lang="lv-LV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lv-LV" sz="1500" dirty="0" smtClean="0"/>
                        <a:t>Ārlietu</a:t>
                      </a:r>
                      <a:r>
                        <a:rPr lang="lv-LV" sz="1500" baseline="0" dirty="0" smtClean="0"/>
                        <a:t> ministrija</a:t>
                      </a:r>
                      <a:endParaRPr lang="lv-LV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14 181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34 484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34 484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34 484</a:t>
                      </a:r>
                      <a:endParaRPr lang="lv-LV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lv-LV" sz="1500" dirty="0" smtClean="0"/>
                        <a:t>Izglītības un zinātnes ministrija</a:t>
                      </a:r>
                      <a:endParaRPr lang="lv-LV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111 227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232 000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232 000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232 000</a:t>
                      </a:r>
                      <a:endParaRPr lang="lv-LV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lv-LV" sz="1500" b="1" dirty="0" smtClean="0">
                          <a:solidFill>
                            <a:srgbClr val="FF0000"/>
                          </a:solidFill>
                        </a:rPr>
                        <a:t>Kultūras ministrija</a:t>
                      </a:r>
                      <a:endParaRPr lang="lv-LV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solidFill>
                            <a:srgbClr val="FF0000"/>
                          </a:solidFill>
                        </a:rPr>
                        <a:t>275 200</a:t>
                      </a:r>
                      <a:endParaRPr lang="lv-LV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lv-LV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solidFill>
                            <a:srgbClr val="FF0000"/>
                          </a:solidFill>
                        </a:rPr>
                        <a:t>0 </a:t>
                      </a:r>
                      <a:endParaRPr lang="lv-LV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lv-LV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lv-LV" sz="1500" b="0" dirty="0" smtClean="0"/>
                        <a:t>NEPLP</a:t>
                      </a:r>
                      <a:endParaRPr lang="lv-LV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156 772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269 312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269 312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269 312</a:t>
                      </a:r>
                      <a:endParaRPr lang="lv-LV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lv-LV" sz="1500" b="1" dirty="0" smtClean="0">
                          <a:solidFill>
                            <a:srgbClr val="FF0000"/>
                          </a:solidFill>
                        </a:rPr>
                        <a:t>Sabiedrības integrācijas fonds</a:t>
                      </a:r>
                      <a:endParaRPr lang="lv-LV" sz="15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solidFill>
                            <a:srgbClr val="FF0000"/>
                          </a:solidFill>
                        </a:rPr>
                        <a:t>247 500</a:t>
                      </a:r>
                      <a:endParaRPr lang="lv-LV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lv-LV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lv-LV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lv-LV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lv-LV" sz="1500" b="0" dirty="0" smtClean="0"/>
                        <a:t>Valsts kanceleja</a:t>
                      </a:r>
                      <a:endParaRPr lang="lv-LV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18 000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3 000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3 000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0</a:t>
                      </a:r>
                      <a:endParaRPr lang="lv-LV" dirty="0"/>
                    </a:p>
                  </a:txBody>
                  <a:tcPr anchor="ctr"/>
                </a:tc>
              </a:tr>
              <a:tr h="432048">
                <a:tc>
                  <a:txBody>
                    <a:bodyPr/>
                    <a:lstStyle/>
                    <a:p>
                      <a:pPr algn="r"/>
                      <a:r>
                        <a:rPr lang="lv-LV" sz="1500" b="0" dirty="0" smtClean="0"/>
                        <a:t>PAVISAM</a:t>
                      </a:r>
                      <a:endParaRPr lang="lv-LV" sz="15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928 147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740 381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769 362</a:t>
                      </a:r>
                      <a:endParaRPr lang="lv-LV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dirty="0" smtClean="0"/>
                        <a:t>782 375</a:t>
                      </a:r>
                      <a:endParaRPr lang="lv-LV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Taisnstūris 3"/>
          <p:cNvSpPr/>
          <p:nvPr/>
        </p:nvSpPr>
        <p:spPr>
          <a:xfrm>
            <a:off x="827584" y="404664"/>
            <a:ext cx="770485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lv-LV" sz="2400" b="1" dirty="0" smtClean="0">
                <a:solidFill>
                  <a:schemeClr val="tx1"/>
                </a:solidFill>
              </a:rPr>
              <a:t>Valsts budžeta prioritārie pasākumi 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lv-LV" sz="2400" b="1" dirty="0" smtClean="0">
                <a:solidFill>
                  <a:schemeClr val="tx1"/>
                </a:solidFill>
              </a:rPr>
              <a:t>2013.- 2015.gadam</a:t>
            </a:r>
          </a:p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lv-LV" dirty="0" smtClean="0">
                <a:solidFill>
                  <a:schemeClr val="tx1"/>
                </a:solidFill>
              </a:rPr>
              <a:t>Ministru kabineta 2012.gada 16.augusta sēdes (prot. Nr.46, 11.</a:t>
            </a:r>
            <a:r>
              <a:rPr lang="lv-LV" dirty="0" smtClean="0">
                <a:solidFill>
                  <a:schemeClr val="tx1"/>
                </a:solidFill>
                <a:latin typeface="Sylfaen"/>
              </a:rPr>
              <a:t>§) </a:t>
            </a:r>
            <a:r>
              <a:rPr lang="lv-LV" dirty="0" smtClean="0">
                <a:solidFill>
                  <a:schemeClr val="tx1"/>
                </a:solidFill>
              </a:rPr>
              <a:t>lēmums</a:t>
            </a:r>
            <a:endParaRPr lang="lv-LV" dirty="0" smtClean="0">
              <a:solidFill>
                <a:schemeClr val="tx1"/>
              </a:solidFill>
              <a:cs typeface="Arial Unicode MS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dizains">
  <a:themeElements>
    <a:clrScheme name="Office dizain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dizains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dizain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dizai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dizain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dizain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dizain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dizain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dizain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dizains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dizains">
  <a:themeElements>
    <a:clrScheme name="Iestād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estād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Iestā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7918</TotalTime>
  <Words>442</Words>
  <Application>Microsoft Office PowerPoint</Application>
  <PresentationFormat>On-screen Show (4:3)</PresentationFormat>
  <Paragraphs>91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dizains</vt:lpstr>
      <vt:lpstr>Slide 1</vt:lpstr>
      <vt:lpstr>Sabiedrības saliedēšanas pasākumu īstenošana  2012. un 2013.gadā</vt:lpstr>
      <vt:lpstr>Līdzekļi neparedzētiem gadījumiem Ministru kabineta 2012.gada 29.maija sēdes (prot. Nr.30, 41.§) lēmums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Slaids 1</dc:title>
  <dc:creator>KristapsK</dc:creator>
  <cp:lastModifiedBy>toshiba</cp:lastModifiedBy>
  <cp:revision>785</cp:revision>
  <cp:lastPrinted>1601-01-01T00:00:00Z</cp:lastPrinted>
  <dcterms:created xsi:type="dcterms:W3CDTF">2005-10-04T05:29:36Z</dcterms:created>
  <dcterms:modified xsi:type="dcterms:W3CDTF">2012-09-06T10:13:13Z</dcterms:modified>
</cp:coreProperties>
</file>